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0" r:id="rId5"/>
    <p:sldId id="261" r:id="rId6"/>
    <p:sldId id="272" r:id="rId7"/>
    <p:sldId id="303" r:id="rId8"/>
    <p:sldId id="304" r:id="rId9"/>
    <p:sldId id="282" r:id="rId10"/>
    <p:sldId id="291" r:id="rId11"/>
    <p:sldId id="292" r:id="rId12"/>
    <p:sldId id="294" r:id="rId13"/>
    <p:sldId id="305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9925" autoAdjust="0"/>
  </p:normalViewPr>
  <p:slideViewPr>
    <p:cSldViewPr snapToGrid="0">
      <p:cViewPr varScale="1">
        <p:scale>
          <a:sx n="107" d="100"/>
          <a:sy n="107" d="100"/>
        </p:scale>
        <p:origin x="73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13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33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492389" y="1546297"/>
            <a:ext cx="1158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Learning Implicit Sentiment in Aspect-based Sentiment Analysis 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Supervised Contrastive Pre-Training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EMNLP_2021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61560" y="5855590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857294" y="3089662"/>
            <a:ext cx="10645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Zhengyan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 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Yicheng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Zou , Chong Zhang , Qi Zhang and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Zhongyu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Wei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Shanghai Key Laboratory of Intelligent Information Processing,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 of Computer Science, Fudan University, Shanghai, China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 of Data Science, Fudan University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{lizy19,yczou18,chongzhang20,qz,zywei}@fudan.edu.cn 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826410" y="534896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2021.12.26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5366283" y="6317255"/>
            <a:ext cx="6143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&amp;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dataset:https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Tribleave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/SCAPT-ABSA 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25426A-B976-4C3C-9A43-DF92FF33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4" y="1344705"/>
            <a:ext cx="4490352" cy="34899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CCED6B-4044-4D6E-A812-D2DF50BA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25" y="1394531"/>
            <a:ext cx="5529058" cy="40689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73A944-86D0-486C-B0D3-929C05DD180B}"/>
              </a:ext>
            </a:extLst>
          </p:cNvPr>
          <p:cNvSpPr txBox="1"/>
          <p:nvPr/>
        </p:nvSpPr>
        <p:spPr>
          <a:xfrm>
            <a:off x="6046694" y="5669657"/>
            <a:ext cx="6145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upervised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C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ontrastive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L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earning loss (SCL)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M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asked Aspect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P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rediction(MAP)</a:t>
            </a:r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R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eview Reconstruction (RR)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8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7F48EB-0704-43C5-87DD-6A8290BE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" y="1428601"/>
            <a:ext cx="10845174" cy="41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5EECCE-6DE1-4D0B-B773-5B64CB51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8" y="1669675"/>
            <a:ext cx="6057900" cy="4038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303172-AFD7-4665-AB93-A64286A5C083}"/>
              </a:ext>
            </a:extLst>
          </p:cNvPr>
          <p:cNvSpPr txBox="1"/>
          <p:nvPr/>
        </p:nvSpPr>
        <p:spPr>
          <a:xfrm>
            <a:off x="6535272" y="2586479"/>
            <a:ext cx="56567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A</a:t>
            </a: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pplying several perturbations on </a:t>
            </a: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reviews from Restaurant and Laptop.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ffectLst/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Introducing transformations from various linguistic perspectives.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The test sets are designed to probe whether models could distinguish the sentiment of the target aspect from the non-target aspects and unrelated information.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73140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A1783A2-3DAD-44CC-8CF9-78C6731A0372}"/>
              </a:ext>
            </a:extLst>
          </p:cNvPr>
          <p:cNvGrpSpPr/>
          <p:nvPr/>
        </p:nvGrpSpPr>
        <p:grpSpPr>
          <a:xfrm>
            <a:off x="5032375" y="2293811"/>
            <a:ext cx="4032378" cy="2270377"/>
            <a:chOff x="5032375" y="2035175"/>
            <a:chExt cx="4032378" cy="227037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2B2B952-7392-41F4-8048-49545D4CD6B0}"/>
                </a:ext>
              </a:extLst>
            </p:cNvPr>
            <p:cNvSpPr txBox="1"/>
            <p:nvPr/>
          </p:nvSpPr>
          <p:spPr>
            <a:xfrm>
              <a:off x="5032375" y="2035175"/>
              <a:ext cx="40323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1.Background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9F8DBDC-C59E-4071-AE66-3B48BF15D893}"/>
                </a:ext>
              </a:extLst>
            </p:cNvPr>
            <p:cNvSpPr txBox="1"/>
            <p:nvPr/>
          </p:nvSpPr>
          <p:spPr>
            <a:xfrm>
              <a:off x="5041066" y="2822469"/>
              <a:ext cx="3208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2.Method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5A86D0C-7A03-4E43-B87D-D16AB0B104E2}"/>
                </a:ext>
              </a:extLst>
            </p:cNvPr>
            <p:cNvSpPr txBox="1"/>
            <p:nvPr/>
          </p:nvSpPr>
          <p:spPr>
            <a:xfrm>
              <a:off x="5042136" y="3597666"/>
              <a:ext cx="3576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3.Experiments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6E6E49-D3DB-482A-9A30-683418AD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4" y="1791625"/>
            <a:ext cx="4123765" cy="8376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8E4F69-6E01-4153-81A4-4A36332D1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4" y="3266990"/>
            <a:ext cx="4231341" cy="806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4B99AB-92BB-432D-BFC1-486758C6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151" y="1558695"/>
            <a:ext cx="5218939" cy="3416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385BD9E-1DEB-4AF8-AAE2-5197F7286AB2}"/>
              </a:ext>
            </a:extLst>
          </p:cNvPr>
          <p:cNvSpPr txBox="1"/>
          <p:nvPr/>
        </p:nvSpPr>
        <p:spPr>
          <a:xfrm>
            <a:off x="6096000" y="5190583"/>
            <a:ext cx="4502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Specifically, we adopt Yelp when dealing with Restaurant or MAMS, and Amazon for Laptop. 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58382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FEE8D4-5264-4F63-A6B0-CB928F43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2312641"/>
            <a:ext cx="7511275" cy="25621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51D66F-BB2B-4AC3-96D1-007498DC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357" y="2180005"/>
            <a:ext cx="4142843" cy="29943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8F3AC2C-E7E6-4615-87A0-1C313B20FAF4}"/>
              </a:ext>
            </a:extLst>
          </p:cNvPr>
          <p:cNvSpPr txBox="1"/>
          <p:nvPr/>
        </p:nvSpPr>
        <p:spPr>
          <a:xfrm>
            <a:off x="614082" y="1649308"/>
            <a:ext cx="3724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Supervised Contrastive Pre-training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7655EC-763E-4B4B-A208-5F9D4E03FCD4}"/>
              </a:ext>
            </a:extLst>
          </p:cNvPr>
          <p:cNvSpPr txBox="1"/>
          <p:nvPr/>
        </p:nvSpPr>
        <p:spPr>
          <a:xfrm>
            <a:off x="8036860" y="1649308"/>
            <a:ext cx="277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Aspect-Aware Fine-tuning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336FD5-F470-4348-84F1-DBA27A7EDB6F}"/>
              </a:ext>
            </a:extLst>
          </p:cNvPr>
          <p:cNvSpPr txBox="1"/>
          <p:nvPr/>
        </p:nvSpPr>
        <p:spPr>
          <a:xfrm>
            <a:off x="913971" y="5100936"/>
            <a:ext cx="4502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latin typeface="NimbusRomNo9L-Regu"/>
              </a:rPr>
              <a:t>Specifically, we adopt Yelp when dealing with Restaurant or MAMS, and Amazon for Laptop. 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112014-8747-4847-8B72-D1ED7696A143}"/>
              </a:ext>
            </a:extLst>
          </p:cNvPr>
          <p:cNvSpPr txBox="1"/>
          <p:nvPr/>
        </p:nvSpPr>
        <p:spPr>
          <a:xfrm>
            <a:off x="5033" y="533140"/>
            <a:ext cx="616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Supervised Contrastive Pre-training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280D8E-86EA-4DDF-AE7C-3390FAA1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918" y="1704723"/>
            <a:ext cx="2498456" cy="2967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F658A78-0CCA-478B-82AA-61EB9FAA05A9}"/>
              </a:ext>
            </a:extLst>
          </p:cNvPr>
          <p:cNvGrpSpPr/>
          <p:nvPr/>
        </p:nvGrpSpPr>
        <p:grpSpPr>
          <a:xfrm>
            <a:off x="109699" y="1642189"/>
            <a:ext cx="6494929" cy="2213037"/>
            <a:chOff x="87235" y="1242079"/>
            <a:chExt cx="6494929" cy="221303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71C3D72-4676-4698-BD2D-6550DDF1A9D6}"/>
                </a:ext>
              </a:extLst>
            </p:cNvPr>
            <p:cNvGrpSpPr/>
            <p:nvPr/>
          </p:nvGrpSpPr>
          <p:grpSpPr>
            <a:xfrm>
              <a:off x="87235" y="1242079"/>
              <a:ext cx="6494929" cy="744361"/>
              <a:chOff x="87235" y="1242079"/>
              <a:chExt cx="6494929" cy="744361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812629C-BBB9-4182-A269-1F4D2A64A977}"/>
                  </a:ext>
                </a:extLst>
              </p:cNvPr>
              <p:cNvSpPr txBox="1"/>
              <p:nvPr/>
            </p:nvSpPr>
            <p:spPr>
              <a:xfrm>
                <a:off x="87235" y="1242079"/>
                <a:ext cx="5986301" cy="369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NimbusRomNo9L-Regu"/>
                  </a:rPr>
                  <a:t>R</a:t>
                </a:r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NimbusRomNo9L-Regu"/>
                  </a:rPr>
                  <a:t>etrieved review corpus                                              ,</a:t>
                </a:r>
                <a:endParaRPr lang="zh-CN" altLang="en-US" sz="1600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7312622-848F-40B9-9F0C-95DE8E8A34B2}"/>
                  </a:ext>
                </a:extLst>
              </p:cNvPr>
              <p:cNvSpPr txBox="1"/>
              <p:nvPr/>
            </p:nvSpPr>
            <p:spPr>
              <a:xfrm>
                <a:off x="436858" y="1617108"/>
                <a:ext cx="6145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NimbusRomNo9L-Regu"/>
                  </a:rPr>
                  <a:t>t</a:t>
                </a:r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NimbusRomNo9L-Regu"/>
                  </a:rPr>
                  <a:t>he </a:t>
                </a:r>
                <a:r>
                  <a:rPr lang="en-US" altLang="zh-CN" sz="1600" i="1" dirty="0">
                    <a:solidFill>
                      <a:srgbClr val="000000"/>
                    </a:solidFill>
                    <a:latin typeface="CMMI10"/>
                  </a:rPr>
                  <a:t>      </a:t>
                </a:r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NimbusRomNo9L-Regu"/>
                  </a:rPr>
                  <a:t>   sentence   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CMBX10"/>
                  </a:rPr>
                  <a:t>    </a:t>
                </a:r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NimbusRomNo9L-Regu"/>
                  </a:rPr>
                  <a:t>is labeled with      .    </a:t>
                </a:r>
                <a:endParaRPr lang="zh-CN" altLang="en-US" sz="1600" dirty="0"/>
              </a:p>
            </p:txBody>
          </p: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77636B7C-F2E2-4710-9945-B4290B1CE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720" y="1701342"/>
                <a:ext cx="410756" cy="246453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F15B988D-47A9-4D49-AC96-1AB2DD09B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9056" y="1721229"/>
                <a:ext cx="233395" cy="17115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794810DB-F759-4531-8D6C-80338B3E0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8811" y="1719426"/>
                <a:ext cx="161228" cy="174390"/>
              </a:xfrm>
              <a:prstGeom prst="rect">
                <a:avLst/>
              </a:prstGeom>
            </p:spPr>
          </p:pic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A1EAF8-E33D-4A31-879C-729D6D469112}"/>
                </a:ext>
              </a:extLst>
            </p:cNvPr>
            <p:cNvSpPr txBox="1"/>
            <p:nvPr/>
          </p:nvSpPr>
          <p:spPr>
            <a:xfrm>
              <a:off x="87235" y="2165993"/>
              <a:ext cx="61453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000000"/>
                  </a:solidFill>
                  <a:latin typeface="NimbusRomNo9L-Regu"/>
                </a:rPr>
                <a:t>F</a:t>
              </a:r>
              <a:r>
                <a:rPr lang="en-US" altLang="zh-CN" dirty="0">
                  <a:solidFill>
                    <a:srgbClr val="000000"/>
                  </a:solidFill>
                  <a:effectLst/>
                  <a:latin typeface="NimbusRomNo9L-Regu"/>
                </a:rPr>
                <a:t>ormatting the input sentence as:</a:t>
              </a:r>
              <a:endParaRPr lang="zh-CN" altLang="en-US" sz="1600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7CBEA3C-35AB-4E11-837A-A70AD7990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7031" y="2792877"/>
              <a:ext cx="2327094" cy="24772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58B01A1-6757-4DEC-9520-D10E21F1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253" y="3125976"/>
              <a:ext cx="3615016" cy="329140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D4BE0F09-0DD3-47C6-B4DF-32B4D57F7D04}"/>
              </a:ext>
            </a:extLst>
          </p:cNvPr>
          <p:cNvSpPr txBox="1"/>
          <p:nvPr/>
        </p:nvSpPr>
        <p:spPr>
          <a:xfrm>
            <a:off x="109699" y="1195623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Transformer Encoder Backbone </a:t>
            </a:r>
            <a:endParaRPr lang="zh-CN" alt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AAD0AE4A-64DE-4180-80CF-B09AAED7B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424" y="688615"/>
            <a:ext cx="6231543" cy="2125644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9B5597AB-68DA-44DF-A381-768CF9F590DE}"/>
              </a:ext>
            </a:extLst>
          </p:cNvPr>
          <p:cNvSpPr txBox="1"/>
          <p:nvPr/>
        </p:nvSpPr>
        <p:spPr>
          <a:xfrm>
            <a:off x="437487" y="4775390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F</a:t>
            </a: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or </a:t>
            </a:r>
            <a:r>
              <a:rPr lang="en-US" altLang="zh-CN" sz="1600" dirty="0">
                <a:solidFill>
                  <a:srgbClr val="000000"/>
                </a:solidFill>
                <a:latin typeface="CMR10"/>
              </a:rPr>
              <a:t>             </a:t>
            </a: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within a batch </a:t>
            </a:r>
            <a:r>
              <a:rPr lang="en-US" altLang="zh-CN" sz="1600" i="1" dirty="0">
                <a:solidFill>
                  <a:srgbClr val="000000"/>
                </a:solidFill>
                <a:effectLst/>
                <a:latin typeface="CMMI10"/>
              </a:rPr>
              <a:t>B,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sentiment representation: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FBABE71-B28F-44AC-8640-6F8351E6742F}"/>
              </a:ext>
            </a:extLst>
          </p:cNvPr>
          <p:cNvSpPr txBox="1"/>
          <p:nvPr/>
        </p:nvSpPr>
        <p:spPr>
          <a:xfrm>
            <a:off x="109699" y="4171570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Supervised Contrastive Learning 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D54C618-410E-49F2-A1A3-6FBB80A9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184" y="4896566"/>
            <a:ext cx="534177" cy="2086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944B498-34CE-4455-A628-63A3AB09B6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949" y="5252290"/>
            <a:ext cx="1293037" cy="29910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46A7849-8FA6-448F-8CDD-8F57765D5C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1704" y="3296408"/>
            <a:ext cx="4318981" cy="13083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42278AA-320F-4B2A-98FC-01FFB51C41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8206" y="4845710"/>
            <a:ext cx="4412845" cy="18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112014-8747-4847-8B72-D1ED7696A143}"/>
              </a:ext>
            </a:extLst>
          </p:cNvPr>
          <p:cNvSpPr txBox="1"/>
          <p:nvPr/>
        </p:nvSpPr>
        <p:spPr>
          <a:xfrm>
            <a:off x="5033" y="533140"/>
            <a:ext cx="616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Supervised Contrastive Pre-training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4BE0F09-0DD3-47C6-B4DF-32B4D57F7D04}"/>
              </a:ext>
            </a:extLst>
          </p:cNvPr>
          <p:cNvSpPr txBox="1"/>
          <p:nvPr/>
        </p:nvSpPr>
        <p:spPr>
          <a:xfrm>
            <a:off x="109699" y="1126502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Review Reconstruction</a:t>
            </a:r>
            <a:endParaRPr lang="zh-CN" alt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AAD0AE4A-64DE-4180-80CF-B09AAED7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74" y="1552611"/>
            <a:ext cx="6231543" cy="21256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6FB705-31B6-4C5E-9EF1-269C6134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4" y="1643022"/>
            <a:ext cx="4365909" cy="233306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99ED8E77-3BB9-4EC8-9041-648A1754F182}"/>
              </a:ext>
            </a:extLst>
          </p:cNvPr>
          <p:cNvSpPr txBox="1"/>
          <p:nvPr/>
        </p:nvSpPr>
        <p:spPr>
          <a:xfrm>
            <a:off x="186018" y="4242119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Masked Aspect Prediction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9EF62EA-9B4A-4394-A09D-A94F057501B8}"/>
              </a:ext>
            </a:extLst>
          </p:cNvPr>
          <p:cNvSpPr txBox="1"/>
          <p:nvPr/>
        </p:nvSpPr>
        <p:spPr>
          <a:xfrm>
            <a:off x="544606" y="4563035"/>
            <a:ext cx="6217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Aspect Span Masking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044CC61-3443-44A0-8CE8-9FBE927E3605}"/>
              </a:ext>
            </a:extLst>
          </p:cNvPr>
          <p:cNvSpPr txBox="1"/>
          <p:nvPr/>
        </p:nvSpPr>
        <p:spPr>
          <a:xfrm>
            <a:off x="544606" y="4971419"/>
            <a:ext cx="6217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Random Masking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064A828-163A-4997-9952-A1C560D9A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4" y="5379803"/>
            <a:ext cx="4977532" cy="5298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B4F3C3-3822-48CA-92E1-E0844EAB8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74" y="6101272"/>
            <a:ext cx="3972246" cy="57670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AC1A1D0-3CC1-49B9-841F-54F8E10E8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005" y="4877482"/>
            <a:ext cx="4757041" cy="72964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D98E056F-6447-455C-80A9-62B9AAD9553D}"/>
              </a:ext>
            </a:extLst>
          </p:cNvPr>
          <p:cNvSpPr txBox="1"/>
          <p:nvPr/>
        </p:nvSpPr>
        <p:spPr>
          <a:xfrm>
            <a:off x="6172803" y="4242119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Joint Training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07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112014-8747-4847-8B72-D1ED7696A143}"/>
              </a:ext>
            </a:extLst>
          </p:cNvPr>
          <p:cNvSpPr txBox="1"/>
          <p:nvPr/>
        </p:nvSpPr>
        <p:spPr>
          <a:xfrm>
            <a:off x="5033" y="533140"/>
            <a:ext cx="616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Aspect-Aware Fine-tuning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A1C978-35D3-418C-947D-CF20C77C2DDD}"/>
              </a:ext>
            </a:extLst>
          </p:cNvPr>
          <p:cNvSpPr txBox="1"/>
          <p:nvPr/>
        </p:nvSpPr>
        <p:spPr>
          <a:xfrm>
            <a:off x="177053" y="1163274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Aspect-based Representation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5A649C4-0476-4E88-8654-95DE8DAF0C64}"/>
              </a:ext>
            </a:extLst>
          </p:cNvPr>
          <p:cNvGrpSpPr/>
          <p:nvPr/>
        </p:nvGrpSpPr>
        <p:grpSpPr>
          <a:xfrm>
            <a:off x="177053" y="1679794"/>
            <a:ext cx="6217022" cy="1496264"/>
            <a:chOff x="177053" y="1639520"/>
            <a:chExt cx="6217022" cy="149626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531BBD5-5903-4FAD-8C97-7F0FDC1F85C7}"/>
                </a:ext>
              </a:extLst>
            </p:cNvPr>
            <p:cNvSpPr txBox="1"/>
            <p:nvPr/>
          </p:nvSpPr>
          <p:spPr>
            <a:xfrm>
              <a:off x="177053" y="1639520"/>
              <a:ext cx="6217022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Specifically, let </a:t>
              </a:r>
              <a:r>
                <a:rPr lang="en-US" altLang="zh-CN" i="1" dirty="0">
                  <a:solidFill>
                    <a:srgbClr val="000000"/>
                  </a:solidFill>
                  <a:latin typeface="CMSY10"/>
                </a:rPr>
                <a:t>    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be the token index in aspect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, </a:t>
              </a:r>
              <a:endParaRPr lang="en-US" altLang="zh-CN" dirty="0"/>
            </a:p>
            <a:p>
              <a:r>
                <a:rPr lang="en-US" altLang="zh-CN" sz="2000" dirty="0">
                  <a:solidFill>
                    <a:srgbClr val="000000"/>
                  </a:solidFill>
                  <a:effectLst/>
                  <a:latin typeface="NimbusRomNo9L-Regu"/>
                </a:rPr>
                <a:t>we average the hidden state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   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NimbusRomNo9L-Regu"/>
                </a:rPr>
                <a:t>for all 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           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NimbusRomNo9L-Regu"/>
                </a:rPr>
                <a:t>to </a:t>
              </a:r>
              <a:endParaRPr lang="en-US" altLang="zh-CN" dirty="0"/>
            </a:p>
            <a:p>
              <a:r>
                <a:rPr lang="en-US" altLang="zh-CN" sz="2000" dirty="0">
                  <a:solidFill>
                    <a:srgbClr val="000000"/>
                  </a:solidFill>
                  <a:latin typeface="NimbusRomNo9L-Regu"/>
                </a:rPr>
                <a:t>acquire aspect-based representation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:</a:t>
              </a:r>
              <a:endParaRPr lang="zh-CN" altLang="en-US" dirty="0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AC636D6-CF3E-40D3-933B-19FC6EA51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980" y="1703610"/>
              <a:ext cx="307441" cy="2381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5A488BE-18A1-4065-AD68-E3D859A9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262" y="1703610"/>
              <a:ext cx="300080" cy="23815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ECAF0F-F28C-4390-8D5F-8E7EDAD5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4560" y="1978441"/>
              <a:ext cx="309606" cy="27626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D62D126-A259-4B45-A2B7-9A5D2601D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9788" y="1992730"/>
              <a:ext cx="792561" cy="27626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6CAA247-BA59-4581-921D-92BEF989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397" y="2673803"/>
              <a:ext cx="4308865" cy="461981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0BFDF80E-3F32-45FA-AB35-11183836D7FC}"/>
              </a:ext>
            </a:extLst>
          </p:cNvPr>
          <p:cNvSpPr txBox="1"/>
          <p:nvPr/>
        </p:nvSpPr>
        <p:spPr>
          <a:xfrm>
            <a:off x="177053" y="3429000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Representation Combination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1387BA-1304-4714-BB65-77943ED59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41" y="4646711"/>
            <a:ext cx="4730308" cy="5314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DFC7505-D2FD-4A67-BD9B-C3C611E935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053" y="5313887"/>
            <a:ext cx="4663888" cy="1203205"/>
          </a:xfrm>
          <a:prstGeom prst="rect">
            <a:avLst/>
          </a:prstGeom>
        </p:spPr>
      </p:pic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7BD6B610-5409-45A1-B168-2AFA69328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86813"/>
              </p:ext>
            </p:extLst>
          </p:nvPr>
        </p:nvGraphicFramePr>
        <p:xfrm>
          <a:off x="285750" y="3975100"/>
          <a:ext cx="15589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0" imgW="761760" imgH="241200" progId="Equation.DSMT4">
                  <p:embed/>
                </p:oleObj>
              </mc:Choice>
              <mc:Fallback>
                <p:oleObj name="Equation" r:id="rId10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5750" y="3975100"/>
                        <a:ext cx="1558925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>
            <a:extLst>
              <a:ext uri="{FF2B5EF4-FFF2-40B4-BE49-F238E27FC236}">
                <a16:creationId xmlns:a16="http://schemas.microsoft.com/office/drawing/2014/main" id="{4490DB55-B5F5-4A13-AB0D-2D0D77D3FA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532606"/>
            <a:ext cx="4621429" cy="34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0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18D0DF-C2AB-4B08-87BA-68634B72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11" y="1030166"/>
            <a:ext cx="6969542" cy="44749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77A0DA2-AAFB-400C-A0E4-D7C83C82B118}"/>
              </a:ext>
            </a:extLst>
          </p:cNvPr>
          <p:cNvSpPr txBox="1"/>
          <p:nvPr/>
        </p:nvSpPr>
        <p:spPr>
          <a:xfrm>
            <a:off x="8541124" y="3510810"/>
            <a:ext cx="342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Specifically, we adopt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Yelp when dealing with Restaurant or MAMS,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and Amazon for Laptop.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E3120F-55B3-4A6E-AB16-3B96DF76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2" y="1053352"/>
            <a:ext cx="7295704" cy="47512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A5E925-01DF-4373-9CC7-275E8D6DC9E2}"/>
              </a:ext>
            </a:extLst>
          </p:cNvPr>
          <p:cNvSpPr txBox="1"/>
          <p:nvPr/>
        </p:nvSpPr>
        <p:spPr>
          <a:xfrm>
            <a:off x="7597710" y="2967326"/>
            <a:ext cx="459429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 err="1">
                <a:solidFill>
                  <a:srgbClr val="000000"/>
                </a:solidFill>
                <a:effectLst/>
                <a:latin typeface="NimbusRomNo9L-Medi"/>
              </a:rPr>
              <a:t>TransEncAsp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NimbusRomNo9L-Regu"/>
              </a:rPr>
              <a:t>: Directly apply aspect-aware 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NimbusRomNo9L-Regu"/>
              </a:rPr>
              <a:t>fine-tuning on 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randomly initialized Transformer encoder without pre-training.</a:t>
            </a:r>
          </a:p>
          <a:p>
            <a:r>
              <a:rPr lang="en-US" altLang="zh-CN" sz="1200" b="1" dirty="0" err="1">
                <a:solidFill>
                  <a:srgbClr val="000000"/>
                </a:solidFill>
                <a:latin typeface="NimbusRomNo9L-Medi"/>
              </a:rPr>
              <a:t>BERTAsp</a:t>
            </a:r>
            <a:r>
              <a:rPr lang="en-US" altLang="zh-CN" sz="1200" b="1" dirty="0">
                <a:solidFill>
                  <a:srgbClr val="000000"/>
                </a:solidFill>
                <a:latin typeface="NimbusRomNo9L-Medi"/>
              </a:rPr>
              <a:t>: 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Directly apply aspect-aware fine-tuning on BERT-base. 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200" b="1" dirty="0" err="1">
                <a:solidFill>
                  <a:srgbClr val="000000"/>
                </a:solidFill>
                <a:latin typeface="NimbusRomNo9L-Medi"/>
              </a:rPr>
              <a:t>BERTAsp+CEPT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: 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Merely replace the supervised contrastive learning loss with cross-entropy loss in SCAPT. Other settings are the same as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BERTAsp+SCAPT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.</a:t>
            </a:r>
            <a:endParaRPr lang="zh-CN" altLang="en-US" sz="1400" dirty="0">
              <a:solidFill>
                <a:srgbClr val="000000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79591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404</Words>
  <Application>Microsoft Office PowerPoint</Application>
  <PresentationFormat>宽屏</PresentationFormat>
  <Paragraphs>74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CMBX10</vt:lpstr>
      <vt:lpstr>CMMI10</vt:lpstr>
      <vt:lpstr>CMR10</vt:lpstr>
      <vt:lpstr>CMSY10</vt:lpstr>
      <vt:lpstr>NimbusRomNo9L-Medi</vt:lpstr>
      <vt:lpstr>NimbusRomNo9L-Regu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MathType 7.0 Equation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D L.L</cp:lastModifiedBy>
  <cp:revision>215</cp:revision>
  <dcterms:created xsi:type="dcterms:W3CDTF">2020-10-25T05:52:47Z</dcterms:created>
  <dcterms:modified xsi:type="dcterms:W3CDTF">2021-12-26T05:40:49Z</dcterms:modified>
</cp:coreProperties>
</file>